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70" r:id="rId1"/>
  </p:sldMasterIdLst>
  <p:notesMasterIdLst>
    <p:notesMasterId r:id="rId16"/>
  </p:notesMasterIdLst>
  <p:handoutMasterIdLst>
    <p:handoutMasterId r:id="rId17"/>
  </p:handoutMasterIdLst>
  <p:sldIdLst>
    <p:sldId id="1078" r:id="rId2"/>
    <p:sldId id="1035" r:id="rId3"/>
    <p:sldId id="1086" r:id="rId4"/>
    <p:sldId id="1036" r:id="rId5"/>
    <p:sldId id="1037" r:id="rId6"/>
    <p:sldId id="1039" r:id="rId7"/>
    <p:sldId id="1044" r:id="rId8"/>
    <p:sldId id="1045" r:id="rId9"/>
    <p:sldId id="1046" r:id="rId10"/>
    <p:sldId id="1048" r:id="rId11"/>
    <p:sldId id="1050" r:id="rId12"/>
    <p:sldId id="1053" r:id="rId13"/>
    <p:sldId id="1087" r:id="rId14"/>
    <p:sldId id="1090" r:id="rId15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CCFF33"/>
    <a:srgbClr val="FF6600"/>
    <a:srgbClr val="66FF33"/>
    <a:srgbClr val="FF9900"/>
    <a:srgbClr val="920000"/>
    <a:srgbClr val="009900"/>
    <a:srgbClr val="3399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2374" autoAdjust="0"/>
  </p:normalViewPr>
  <p:slideViewPr>
    <p:cSldViewPr>
      <p:cViewPr>
        <p:scale>
          <a:sx n="97" d="100"/>
          <a:sy n="97" d="100"/>
        </p:scale>
        <p:origin x="-21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87E78C1-0349-4247-ADEA-83E851E67BE6}" type="datetimeFigureOut">
              <a:rPr lang="zh-TW" altLang="en-US"/>
              <a:pPr>
                <a:defRPr/>
              </a:pPr>
              <a:t>2021/9/7</a:t>
            </a:fld>
            <a:endParaRPr lang="en-US" altLang="zh-TW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75FC4AC-7D98-477B-B887-3CBCA25ACFE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5226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9" rIns="91541" bIns="45769" numCol="1" anchor="t" anchorCtr="0" compatLnSpc="1">
            <a:prstTxWarp prst="textNoShape">
              <a:avLst/>
            </a:prstTxWarp>
          </a:bodyPr>
          <a:lstStyle>
            <a:lvl1pPr defTabSz="915162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6038" y="0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9" rIns="91541" bIns="45769" numCol="1" anchor="t" anchorCtr="0" compatLnSpc="1">
            <a:prstTxWarp prst="textNoShape">
              <a:avLst/>
            </a:prstTxWarp>
          </a:bodyPr>
          <a:lstStyle>
            <a:lvl1pPr algn="r" defTabSz="915162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739DA2E-B5BB-4417-98BA-7B92E7E5DAC8}" type="datetimeFigureOut">
              <a:rPr lang="zh-TW" altLang="en-US"/>
              <a:pPr>
                <a:defRPr/>
              </a:pPr>
              <a:t>2021/9/7</a:t>
            </a:fld>
            <a:endParaRPr lang="en-US" alt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8" rIns="91358" bIns="45678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9" rIns="91541" bIns="45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9" rIns="91541" bIns="45769" numCol="1" anchor="b" anchorCtr="0" compatLnSpc="1">
            <a:prstTxWarp prst="textNoShape">
              <a:avLst/>
            </a:prstTxWarp>
          </a:bodyPr>
          <a:lstStyle>
            <a:lvl1pPr defTabSz="915162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9" rIns="91541" bIns="45769" numCol="1" anchor="b" anchorCtr="0" compatLnSpc="1">
            <a:prstTxWarp prst="textNoShape">
              <a:avLst/>
            </a:prstTxWarp>
          </a:bodyPr>
          <a:lstStyle>
            <a:lvl1pPr algn="r" defTabSz="915162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C3E0EE-96AA-4DB6-B869-960F3E02133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78248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3E0EE-96AA-4DB6-B869-960F3E021339}" type="slidenum">
              <a:rPr lang="zh-TW" altLang="en-US" smtClean="0"/>
              <a:pPr>
                <a:defRPr/>
              </a:pPr>
              <a:t>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23833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Shape 57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63170" name="Shape 57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en-US" b="1" i="1" u="sng" dirty="0" smtClean="0">
              <a:ea typeface="新細明體" charset="-120"/>
            </a:endParaRPr>
          </a:p>
        </p:txBody>
      </p:sp>
      <p:sp>
        <p:nvSpPr>
          <p:cNvPr id="263171" name="Shape 578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5DE687CB-19C5-4EF3-B87C-4748AFE0C67C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9</a:t>
            </a:fld>
            <a:endParaRPr lang="en-US" altLang="zh-TW" smtClean="0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hape 59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68290" name="Shape 594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91525" rIns="91525" bIns="91525"/>
          <a:lstStyle/>
          <a:p>
            <a:pPr>
              <a:spcBef>
                <a:spcPct val="0"/>
              </a:spcBef>
              <a:buSzPct val="25000"/>
            </a:pPr>
            <a:r>
              <a:rPr lang="zh-TW" altLang="en-US" b="0" i="0" u="none" dirty="0" smtClean="0">
                <a:solidFill>
                  <a:srgbClr val="000000"/>
                </a:solidFill>
                <a:sym typeface="Calibri" pitchFamily="34" charset="0"/>
              </a:rPr>
              <a:t>校訂課程（彈性學習課程）類型</a:t>
            </a:r>
            <a:r>
              <a:rPr lang="zh-TW" altLang="en-US" b="0" i="0" u="none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Calibri" pitchFamily="34" charset="0"/>
              </a:rPr>
              <a:t>，涵蓋統整探究課程、社團活動與技藝課程、特殊需求領域課程及其他類型課程。</a:t>
            </a:r>
            <a:endParaRPr lang="en-US" altLang="zh-TW" b="0" i="0" u="none" dirty="0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60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Shape 618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74434" name="Shape 619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en-US" altLang="zh-TW" b="1" i="1" u="sng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74435" name="Shape 620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54A4FB10-5072-41C3-B95A-742041223AAC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11</a:t>
            </a:fld>
            <a:endParaRPr lang="en-US" altLang="zh-TW" smtClean="0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86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Shape 72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zh-TW" b="1" i="1" u="sng" dirty="0" smtClean="0"/>
          </a:p>
        </p:txBody>
      </p:sp>
      <p:sp>
        <p:nvSpPr>
          <p:cNvPr id="294914" name="Shape 723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80396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Shape 728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96962" name="Shape 729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525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社會變遷帶來的教育挑戰：</a:t>
            </a:r>
            <a:endParaRPr lang="en-US" altLang="zh-TW" dirty="0" smtClean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新住民人數增加、出生率降低、變動不斷的環境、學習動機低落等等的衝擊。</a:t>
            </a:r>
            <a:endParaRPr lang="en-US" altLang="zh-TW" dirty="0" smtClean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dirty="0" smtClean="0">
                <a:latin typeface="新細明體" charset="-120"/>
                <a:ea typeface="標楷體" pitchFamily="65" charset="-120"/>
                <a:cs typeface="Times New Roman" pitchFamily="18" charset="0"/>
              </a:rPr>
              <a:t>現行課程實施至今已超過</a:t>
            </a:r>
            <a:r>
              <a:rPr lang="en-US" altLang="zh-TW" dirty="0" smtClean="0">
                <a:latin typeface="新細明體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dirty="0" smtClean="0">
                <a:latin typeface="新細明體" charset="-120"/>
                <a:ea typeface="標楷體" pitchFamily="65" charset="-120"/>
                <a:cs typeface="Times New Roman" pitchFamily="18" charset="0"/>
              </a:rPr>
              <a:t>年，面對具大的挑戰，以及因應十二年國教的銜接，是該做調整的時刻了。</a:t>
            </a:r>
            <a:endParaRPr lang="en-US" altLang="zh-TW" dirty="0" smtClean="0">
              <a:latin typeface="新細明體" charset="-12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 smtClean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197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7C6C55F9-0608-4F6D-9738-0B27FCC1842C}" type="slidenum">
              <a:rPr lang="zh-TW" altLang="en-US" smtClean="0">
                <a:ea typeface="新細明體" charset="-120"/>
              </a:rPr>
              <a:pPr defTabSz="914400"/>
              <a:t>1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701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b="1" i="1" u="sng" smtClean="0"/>
          </a:p>
        </p:txBody>
      </p:sp>
      <p:sp>
        <p:nvSpPr>
          <p:cNvPr id="22425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FC67505A-89B3-49F6-B777-9699840AF561}" type="slidenum">
              <a:rPr lang="zh-TW" altLang="en-US" smtClean="0">
                <a:ea typeface="新細明體" charset="-120"/>
              </a:rPr>
              <a:pPr defTabSz="914400"/>
              <a:t>2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100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hape 45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40642" name="Shape 45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zh-TW" altLang="en-US" b="1" i="1" u="sng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40643" name="Shape 458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E3E23C7E-0493-4302-B516-1FB0B69C6976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3</a:t>
            </a:fld>
            <a:endParaRPr lang="en-US" altLang="zh-TW" smtClean="0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3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Shape 467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2690" name="Shape 468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自發是要學生有想學的意願及能學的本事；紫色代表智慧、獨立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 smtClean="0"/>
          </a:p>
          <a:p>
            <a:r>
              <a:rPr lang="zh-TW" altLang="en-US" dirty="0" smtClean="0"/>
              <a:t>總綱重視學生的主體性，除了培養基本知能與德行，也保有學生的學習動機與熱情，進而培養進取及創新精神，使學生能適性發展、悅納自己、自主學習並展現自信。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互動是要能活用知識，變成帶得走的能力</a:t>
            </a:r>
            <a:r>
              <a:rPr lang="en-US" altLang="zh-TW" dirty="0" smtClean="0"/>
              <a:t>;</a:t>
            </a:r>
            <a:r>
              <a:rPr lang="zh-TW" altLang="en-US" dirty="0" smtClean="0"/>
              <a:t>黃色代表歡樂、幸福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 smtClean="0"/>
          </a:p>
          <a:p>
            <a:r>
              <a:rPr lang="zh-TW" altLang="en-US" dirty="0" smtClean="0"/>
              <a:t>總綱重視學生語言、符號、科技的溝通及思辨能力，尊重、包容與關懷多元文化差異，並能與他人團隊合作，深化生活美感素養。此外，學生也應能學習如何與他人、環境、文化產生更多互動，並在生活中實踐。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共好是要願意付出，能與他人分享</a:t>
            </a:r>
            <a:r>
              <a:rPr lang="en-US" altLang="zh-TW" dirty="0" smtClean="0"/>
              <a:t>;</a:t>
            </a:r>
            <a:r>
              <a:rPr lang="zh-TW" altLang="en-US" dirty="0" smtClean="0"/>
              <a:t>紅色代表熱情、能量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 smtClean="0"/>
          </a:p>
          <a:p>
            <a:r>
              <a:rPr lang="zh-TW" altLang="en-US" dirty="0" smtClean="0"/>
              <a:t>總綱重視使學生珍愛生命、愛護自然、珍惜資源，培養對社會文化、土地情感及全球視野，促進社會活動的主動參與、自然生態的永續發展及彼此更好的共同生活，以體現生命價值，導向永續發展的共好生活。</a:t>
            </a:r>
          </a:p>
          <a:p>
            <a:pPr>
              <a:spcBef>
                <a:spcPct val="0"/>
              </a:spcBef>
              <a:buSzPct val="25000"/>
            </a:pPr>
            <a:endParaRPr lang="zh-TW" altLang="en-US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42691" name="Shape 469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4DAE7B13-3A26-4A6D-A2B7-D22C7D80ACDC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4</a:t>
            </a:fld>
            <a:endParaRPr lang="en-US" altLang="zh-TW" smtClean="0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1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Shape 490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6786" name="Shape 491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zh-TW" altLang="en-US" dirty="0" smtClean="0"/>
          </a:p>
        </p:txBody>
      </p:sp>
      <p:sp>
        <p:nvSpPr>
          <p:cNvPr id="246787" name="Shape 49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2CF1BECF-6652-4805-A414-9FF8BF2E5DA4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5</a:t>
            </a:fld>
            <a:endParaRPr lang="en-US" altLang="zh-TW" smtClean="0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0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Shape 54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54978" name="Shape 54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91525" rIns="91525" bIns="91525"/>
          <a:lstStyle/>
          <a:p>
            <a:pPr>
              <a:spcBef>
                <a:spcPct val="0"/>
              </a:spcBef>
              <a:buSzPct val="25000"/>
            </a:pPr>
            <a:r>
              <a:rPr lang="en-US" dirty="0" err="1" smtClean="0">
                <a:ea typeface="新細明體" charset="-120"/>
              </a:rPr>
              <a:t>圖片的意涵是不同植物需要不同的土壤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dirty="0" err="1" smtClean="0">
                <a:ea typeface="新細明體" charset="-120"/>
              </a:rPr>
              <a:t>日照、水分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dirty="0" smtClean="0">
                <a:ea typeface="新細明體" charset="-120"/>
              </a:rPr>
              <a:t>養分等條件才能長成各自的特色</a:t>
            </a:r>
            <a:r>
              <a:rPr lang="en-US" altLang="zh-TW" dirty="0" smtClean="0"/>
              <a:t>12</a:t>
            </a:r>
            <a:r>
              <a:rPr lang="en-US" dirty="0" smtClean="0">
                <a:ea typeface="新細明體" charset="-120"/>
              </a:rPr>
              <a:t>年國教的願景是：提供合適的條件</a:t>
            </a:r>
          </a:p>
          <a:p>
            <a:pPr>
              <a:spcBef>
                <a:spcPct val="0"/>
              </a:spcBef>
              <a:buSzPct val="25000"/>
            </a:pPr>
            <a:r>
              <a:rPr lang="en-US" dirty="0" smtClean="0">
                <a:ea typeface="新細明體" charset="-120"/>
              </a:rPr>
              <a:t>（</a:t>
            </a:r>
            <a:r>
              <a:rPr lang="en-US" dirty="0" err="1" smtClean="0">
                <a:ea typeface="新細明體" charset="-120"/>
              </a:rPr>
              <a:t>多元的課程）讓學生適性學習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dirty="0" err="1" smtClean="0">
                <a:ea typeface="新細明體" charset="-120"/>
              </a:rPr>
              <a:t>適性發展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dirty="0" err="1" smtClean="0">
                <a:ea typeface="新細明體" charset="-120"/>
              </a:rPr>
              <a:t>終身保有不斷更新成長的動力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dirty="0" err="1" smtClean="0">
                <a:ea typeface="新細明體" charset="-120"/>
              </a:rPr>
              <a:t>成為終身學習者</a:t>
            </a:r>
            <a:r>
              <a:rPr lang="en-US" dirty="0" smtClean="0">
                <a:ea typeface="新細明體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86153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Shape 55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57026" name="Shape 556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91525" rIns="91525" bIns="91525"/>
          <a:lstStyle/>
          <a:p>
            <a:pPr>
              <a:spcBef>
                <a:spcPct val="0"/>
              </a:spcBef>
              <a:buSzPct val="25000"/>
            </a:pPr>
            <a:r>
              <a:rPr lang="en-US" altLang="zh-TW" b="0" i="0" u="none" dirty="0" smtClean="0">
                <a:solidFill>
                  <a:srgbClr val="000000"/>
                </a:solidFill>
                <a:sym typeface="Calibri" pitchFamily="34" charset="0"/>
              </a:rPr>
              <a:t>P29-P36</a:t>
            </a:r>
            <a:r>
              <a:rPr lang="zh-TW" altLang="en-US" b="0" i="0" u="none" dirty="0" smtClean="0">
                <a:solidFill>
                  <a:srgbClr val="000000"/>
                </a:solidFill>
                <a:sym typeface="Calibri" pitchFamily="34" charset="0"/>
              </a:rPr>
              <a:t>張</a:t>
            </a:r>
            <a:r>
              <a:rPr lang="en-US" altLang="zh-TW" b="0" i="0" u="none" dirty="0" smtClean="0">
                <a:solidFill>
                  <a:srgbClr val="000000"/>
                </a:solidFill>
                <a:sym typeface="Calibri" pitchFamily="34" charset="0"/>
              </a:rPr>
              <a:t>PPT</a:t>
            </a:r>
            <a:r>
              <a:rPr lang="zh-TW" altLang="en-US" b="0" i="0" u="none" dirty="0" smtClean="0">
                <a:solidFill>
                  <a:srgbClr val="000000"/>
                </a:solidFill>
                <a:sym typeface="Calibri" pitchFamily="34" charset="0"/>
              </a:rPr>
              <a:t>僅限國中小，高中宣講要修改內容</a:t>
            </a:r>
            <a:r>
              <a:rPr lang="zh-TW" altLang="en-US" dirty="0" smtClean="0">
                <a:latin typeface="新細明體" charset="-120"/>
              </a:rPr>
              <a:t>。</a:t>
            </a:r>
            <a:endParaRPr lang="zh-TW" altLang="en-US" b="0" i="0" u="none" dirty="0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9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Shape 56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59074" name="Shape 563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en-US" altLang="zh-TW" b="1" i="1" u="sng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59075" name="Shape 56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74092EE6-D3F4-44D4-85A4-5F7C91DD8530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8</a:t>
            </a:fld>
            <a:endParaRPr lang="en-US" altLang="zh-TW" smtClean="0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6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直線接點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直線接點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5" name="直線接點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7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9" name="橢圓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0" name="橢圓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1" name="橢圓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6159-EE9F-47B9-A073-1C622A0C88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4446-B897-4DEC-AB69-E358F7F973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3925-651E-47BE-A277-374AC0F733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1" y="593366"/>
            <a:ext cx="8520599" cy="76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51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wrap="square" lIns="91425" tIns="91425" rIns="91425" bIns="91425" numCol="1" anchorCtr="0" compatLnSpc="1">
            <a:prstTxWarp prst="textNoShape">
              <a:avLst/>
            </a:prstTxWarp>
            <a:noAutofit/>
          </a:bodyPr>
          <a:lstStyle>
            <a:lvl1pPr algn="r">
              <a:buClr>
                <a:srgbClr val="888888"/>
              </a:buClr>
              <a:buSzPct val="25000"/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ea typeface="新細明體" charset="-120"/>
                <a:sym typeface="Calibri" pitchFamily="34" charset="0"/>
              </a:defRPr>
            </a:lvl1pPr>
          </a:lstStyle>
          <a:p>
            <a:pPr>
              <a:defRPr/>
            </a:pPr>
            <a:fld id="{22923ABD-0FF2-4CF6-BE60-02DA157BD2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51832B-DA87-4814-9A4A-F7EC84D11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直線接點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直線接點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4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5" name="橢圓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6" name="橢圓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7" name="橢圓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9" name="直線接點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379D-81D5-4CEC-9639-567BB24FAC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3DE2-B2F5-4989-A878-ABC36BA430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CDA8-895A-4C3B-B7F5-E2CB08F5FD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50BACE-D518-4C29-AD20-3F19A418CF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0DB1-DBBC-4A6A-ADBF-727E49C797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直線接點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55D7B0-29E9-448C-88EB-FF2FE41B3F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橢圓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7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直線接點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F15199-069C-4C60-A526-FBA87DA5D6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DB759BF-ADE9-476E-8889-40609D611D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4" r:id="rId4"/>
    <p:sldLayoutId id="2147483783" r:id="rId5"/>
    <p:sldLayoutId id="2147483788" r:id="rId6"/>
    <p:sldLayoutId id="2147483782" r:id="rId7"/>
    <p:sldLayoutId id="2147483789" r:id="rId8"/>
    <p:sldLayoutId id="2147483790" r:id="rId9"/>
    <p:sldLayoutId id="2147483781" r:id="rId10"/>
    <p:sldLayoutId id="2147483780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1443;&#32771;&#36039;&#26009;/1031128&#21313;&#20108;&#24180;&#22283;&#27665;&#22522;&#26412;&#25945;&#32946;&#35506;&#31243;&#32177;&#35201;&#32317;&#32177;&#30332;&#24067;&#29256;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158038" cy="1571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十二年國民基本教育課程總綱班親會家長版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9682" name="副標題 2"/>
          <p:cNvSpPr>
            <a:spLocks noGrp="1"/>
          </p:cNvSpPr>
          <p:nvPr>
            <p:ph type="subTitle" idx="1"/>
          </p:nvPr>
        </p:nvSpPr>
        <p:spPr>
          <a:xfrm>
            <a:off x="1331640" y="5219816"/>
            <a:ext cx="7215188" cy="2015579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zh-TW" sz="2400" dirty="0" smtClean="0">
                <a:solidFill>
                  <a:srgbClr val="079D0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/>
            </a:r>
            <a:br>
              <a:rPr lang="en-US" altLang="zh-TW" sz="2400" dirty="0" smtClean="0">
                <a:solidFill>
                  <a:srgbClr val="079D0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</a:br>
            <a:endParaRPr lang="en-US" altLang="zh-TW" sz="2400" dirty="0" smtClean="0">
              <a:solidFill>
                <a:srgbClr val="079D0E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2553789" y="1916813"/>
            <a:ext cx="4368000" cy="32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8329613" cy="582612"/>
          </a:xfrm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九年一貫課綱及107總綱之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課程</a:t>
            </a:r>
            <a:r>
              <a:rPr lang="en-US" sz="36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比較</a:t>
            </a:r>
          </a:p>
        </p:txBody>
      </p:sp>
      <p:sp>
        <p:nvSpPr>
          <p:cNvPr id="26214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A832724-4332-4822-AA44-EA03E8037CEB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9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81" name="Shape 581"/>
          <p:cNvGraphicFramePr/>
          <p:nvPr>
            <p:extLst>
              <p:ext uri="{D42A27DB-BD31-4B8C-83A1-F6EECF244321}">
                <p14:modId xmlns:p14="http://schemas.microsoft.com/office/powerpoint/2010/main" val="2648160661"/>
              </p:ext>
            </p:extLst>
          </p:nvPr>
        </p:nvGraphicFramePr>
        <p:xfrm>
          <a:off x="179388" y="1506538"/>
          <a:ext cx="8390725" cy="509739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85819"/>
                <a:gridCol w="3818681"/>
                <a:gridCol w="3786225"/>
              </a:tblGrid>
              <a:tr h="4154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200" b="1" u="none" strike="noStrike" cap="none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九年一貫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十二年國教</a:t>
                      </a:r>
                    </a:p>
                  </a:txBody>
                  <a:tcPr marL="91450" marR="91450" marT="45725" marB="45725"/>
                </a:tc>
              </a:tr>
              <a:tr h="7418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課程理念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能力導向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素養導向</a:t>
                      </a:r>
                    </a:p>
                  </a:txBody>
                  <a:tcPr marL="91450" marR="91450" marT="45725" marB="45725"/>
                </a:tc>
              </a:tr>
              <a:tr h="3908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2200" b="1" u="none" strike="noStrike" cap="none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2200" b="1" u="none" strike="noStrike" cap="none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2200" b="1" u="none" strike="noStrike" cap="none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課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程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架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構</a:t>
                      </a:r>
                      <a:endParaRPr lang="en-US" sz="2200" b="1" u="none" strike="noStrike" cap="none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七大領域</a:t>
                      </a:r>
                      <a:endParaRPr lang="en-US" sz="22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「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自然與生活科技」</a:t>
                      </a: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合一</a:t>
                      </a:r>
                      <a:endParaRPr lang="en-US" sz="2200" b="1" dirty="0" smtClean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sz="2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節數採彈性比例制</a:t>
                      </a:r>
                      <a:endParaRPr lang="en-US" sz="22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彈性學習「節數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」，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其使用無明確規範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重大議題設置課綱</a:t>
                      </a:r>
                      <a:endParaRPr lang="en-US" sz="22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低年級「生活課程」與「綜合活動」分設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各領域學習階段劃分不一</a:t>
                      </a:r>
                      <a:endParaRPr lang="en-US" sz="22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八大領域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分為「自然科學」及「科技」領域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節數採固定制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彈性學習「課程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」，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其使用有明確規範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重大議題融入各領域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低年級「綜合活動」融入「生活課程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」</a:t>
                      </a: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各領域學習階段統一劃分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增設「新住民語文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」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62165" name="Shape 582"/>
          <p:cNvSpPr txBox="1">
            <a:spLocks noChangeArrowheads="1"/>
          </p:cNvSpPr>
          <p:nvPr/>
        </p:nvSpPr>
        <p:spPr bwMode="auto">
          <a:xfrm>
            <a:off x="179388" y="928688"/>
            <a:ext cx="4679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altLang="zh-TW" sz="2800" b="1" u="sng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  <a:hlinkClick r:id="rId3"/>
              </a:rPr>
              <a:t>※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學習總節數不變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Shape 596"/>
          <p:cNvSpPr>
            <a:spLocks noGrp="1"/>
          </p:cNvSpPr>
          <p:nvPr>
            <p:ph type="title"/>
          </p:nvPr>
        </p:nvSpPr>
        <p:spPr bwMode="auto">
          <a:xfrm>
            <a:off x="359569" y="254548"/>
            <a:ext cx="8521700" cy="85725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校訂（</a:t>
            </a:r>
            <a:r>
              <a:rPr lang="en-US" sz="40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彈性學習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）課程類型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/>
            </a:r>
            <a:b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</a:br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/>
            </a:r>
            <a:b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</a:br>
            <a:endParaRPr lang="en-US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267267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E06DAD-CA6B-445A-B5F9-5453FB01A64A}" type="slidenum">
              <a:rPr lang="en-US" altLang="zh-TW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pPr/>
              <a:t>10</a:t>
            </a:fld>
            <a:endParaRPr lang="en-US" altLang="zh-TW" smtClean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267268" name="Shape 59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641" t="25642" r="2309" b="26724"/>
          <a:stretch>
            <a:fillRect/>
          </a:stretch>
        </p:blipFill>
        <p:spPr bwMode="auto">
          <a:xfrm>
            <a:off x="209550" y="1489076"/>
            <a:ext cx="7862888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542" y="953007"/>
            <a:ext cx="7382896" cy="74987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3131840" y="3905672"/>
            <a:ext cx="3888432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貳</a:t>
            </a:r>
            <a:r>
              <a:rPr 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、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了解新課綱可參考運用資源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3411" name="Shape 622"/>
          <p:cNvSpPr>
            <a:spLocks noGrp="1"/>
          </p:cNvSpPr>
          <p:nvPr>
            <p:ph type="body" idx="1"/>
          </p:nvPr>
        </p:nvSpPr>
        <p:spPr/>
        <p:txBody>
          <a:bodyPr lIns="91425" tIns="45700" rIns="91425" bIns="45700"/>
          <a:lstStyle/>
          <a:p>
            <a:pPr marL="268288" indent="-268288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Arial" charset="0"/>
              <a:buNone/>
            </a:pPr>
            <a:endParaRPr lang="zh-TW" altLang="en-US" sz="3200" b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  <a:p>
            <a:pPr marL="457200" lvl="1" indent="0" eaLnBrk="1" hangingPunct="1">
              <a:spcBef>
                <a:spcPts val="563"/>
              </a:spcBef>
              <a:buClr>
                <a:srgbClr val="000000"/>
              </a:buClr>
              <a:buSzPct val="25000"/>
              <a:buFont typeface="Arial" charset="0"/>
              <a:buNone/>
            </a:pPr>
            <a:endParaRPr lang="zh-TW" altLang="en-US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73412" name="投影片編號版面配置區 10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32DB1B3-6556-4F38-AF91-C3DB3B46D30A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11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48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89" name="Shape 725"/>
          <p:cNvPicPr preferRelativeResize="0">
            <a:picLocks noGrp="1"/>
          </p:cNvPicPr>
          <p:nvPr>
            <p:ph sz="quarter" idx="1"/>
          </p:nvPr>
        </p:nvPicPr>
        <p:blipFill>
          <a:blip r:embed="rId3" cstate="print"/>
          <a:srcRect t="10178" b="5499"/>
          <a:stretch>
            <a:fillRect/>
          </a:stretch>
        </p:blipFill>
        <p:spPr>
          <a:xfrm>
            <a:off x="139700" y="765175"/>
            <a:ext cx="8896350" cy="5184775"/>
          </a:xfrm>
          <a:solidFill>
            <a:srgbClr val="ECECEC"/>
          </a:solidFill>
          <a:ln w="88900" cap="sq">
            <a:solidFill>
              <a:srgbClr val="FFFFFF"/>
            </a:solidFill>
            <a:headEnd type="none" w="med" len="med"/>
            <a:tailEnd type="none" w="med" len="med"/>
          </a:ln>
        </p:spPr>
      </p:pic>
      <p:sp>
        <p:nvSpPr>
          <p:cNvPr id="293890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E714FC2-E7C3-4D22-BDD0-EF24F3534AE9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12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3891" name="Shape 726"/>
          <p:cNvSpPr txBox="1">
            <a:spLocks noChangeArrowheads="1"/>
          </p:cNvSpPr>
          <p:nvPr/>
        </p:nvSpPr>
        <p:spPr bwMode="auto">
          <a:xfrm>
            <a:off x="0" y="2143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國家院備有總綱導讀、宣導影片、專書、案例等資料，可供下載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7" name="Shape 731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2846" t="15492" r="14468" b="8643"/>
          <a:stretch>
            <a:fillRect/>
          </a:stretch>
        </p:blipFill>
        <p:spPr bwMode="auto">
          <a:xfrm>
            <a:off x="168275" y="1041400"/>
            <a:ext cx="8780463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2" name="Shape 732"/>
          <p:cNvSpPr>
            <a:spLocks noChangeArrowheads="1"/>
          </p:cNvSpPr>
          <p:nvPr/>
        </p:nvSpPr>
        <p:spPr bwMode="auto">
          <a:xfrm>
            <a:off x="339725" y="1817688"/>
            <a:ext cx="8439150" cy="796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7C5F9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影片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：完整版、</a:t>
            </a:r>
            <a:r>
              <a:rPr lang="en-US" altLang="zh-TW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8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分鐘版、</a:t>
            </a:r>
            <a:r>
              <a:rPr lang="en-US" altLang="zh-TW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分鐘版的總綱介紹</a:t>
            </a:r>
          </a:p>
        </p:txBody>
      </p:sp>
      <p:sp>
        <p:nvSpPr>
          <p:cNvPr id="733" name="Shape 733"/>
          <p:cNvSpPr>
            <a:spLocks noChangeArrowheads="1"/>
          </p:cNvSpPr>
          <p:nvPr/>
        </p:nvSpPr>
        <p:spPr bwMode="auto">
          <a:xfrm>
            <a:off x="339725" y="3354388"/>
            <a:ext cx="8439150" cy="84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5A9C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動畫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：中</a:t>
            </a:r>
            <a:r>
              <a:rPr lang="en-US" altLang="zh-TW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/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英文字幕版</a:t>
            </a:r>
          </a:p>
        </p:txBody>
      </p:sp>
      <p:sp>
        <p:nvSpPr>
          <p:cNvPr id="734" name="Shape 734"/>
          <p:cNvSpPr>
            <a:spLocks noChangeArrowheads="1"/>
          </p:cNvSpPr>
          <p:nvPr/>
        </p:nvSpPr>
        <p:spPr bwMode="auto">
          <a:xfrm>
            <a:off x="339725" y="4265613"/>
            <a:ext cx="8439150" cy="81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BD4B48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專書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：</a:t>
            </a:r>
            <a:r>
              <a:rPr lang="en-US" altLang="zh-TW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《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同行</a:t>
            </a:r>
            <a:r>
              <a:rPr lang="en-US" altLang="zh-TW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》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、摺頁</a:t>
            </a:r>
            <a:r>
              <a:rPr lang="en-US" sz="2800" b="1">
                <a:solidFill>
                  <a:srgbClr val="7F7F7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、領綱課程手冊</a:t>
            </a:r>
          </a:p>
        </p:txBody>
      </p:sp>
      <p:sp>
        <p:nvSpPr>
          <p:cNvPr id="735" name="Shape 735"/>
          <p:cNvSpPr>
            <a:spLocks noChangeArrowheads="1"/>
          </p:cNvSpPr>
          <p:nvPr/>
        </p:nvSpPr>
        <p:spPr bwMode="auto">
          <a:xfrm>
            <a:off x="357188" y="5143500"/>
            <a:ext cx="8439150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7B853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研究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：</a:t>
            </a:r>
            <a:r>
              <a:rPr lang="en-US" sz="2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基礎性研究、課程發展建議書、課程發展指引</a:t>
            </a:r>
          </a:p>
        </p:txBody>
      </p:sp>
      <p:sp>
        <p:nvSpPr>
          <p:cNvPr id="736" name="Shape 736"/>
          <p:cNvSpPr>
            <a:spLocks noChangeArrowheads="1"/>
          </p:cNvSpPr>
          <p:nvPr/>
        </p:nvSpPr>
        <p:spPr bwMode="auto">
          <a:xfrm>
            <a:off x="-715963" y="2351088"/>
            <a:ext cx="2630488" cy="1287462"/>
          </a:xfrm>
          <a:prstGeom prst="irregularSeal1">
            <a:avLst/>
          </a:prstGeom>
          <a:solidFill>
            <a:srgbClr val="FF0000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altLang="zh-TW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(</a:t>
            </a:r>
            <a:r>
              <a:rPr lang="en-US" b="1" dirty="0" err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熱騰騰</a:t>
            </a:r>
            <a:r>
              <a:rPr lang="en-US" altLang="zh-TW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737" name="Shape 737"/>
          <p:cNvSpPr>
            <a:spLocks noChangeArrowheads="1"/>
          </p:cNvSpPr>
          <p:nvPr/>
        </p:nvSpPr>
        <p:spPr bwMode="auto">
          <a:xfrm>
            <a:off x="1785938" y="2635250"/>
            <a:ext cx="6992937" cy="71913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5913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28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案例及影片：邁向新課綱的第一哩路</a:t>
            </a:r>
          </a:p>
        </p:txBody>
      </p:sp>
      <p:sp>
        <p:nvSpPr>
          <p:cNvPr id="295944" name="Shape 738"/>
          <p:cNvSpPr txBox="1">
            <a:spLocks noChangeArrowheads="1"/>
          </p:cNvSpPr>
          <p:nvPr/>
        </p:nvSpPr>
        <p:spPr bwMode="auto">
          <a:xfrm>
            <a:off x="214313" y="1214438"/>
            <a:ext cx="85010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739" name="Shape 739"/>
          <p:cNvSpPr>
            <a:spLocks noChangeArrowheads="1"/>
          </p:cNvSpPr>
          <p:nvPr/>
        </p:nvSpPr>
        <p:spPr bwMode="auto">
          <a:xfrm>
            <a:off x="357188" y="928688"/>
            <a:ext cx="8439150" cy="796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7C5F9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課綱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：總綱、總綱</a:t>
            </a:r>
            <a:r>
              <a:rPr lang="en-US" altLang="zh-TW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Q&amp;A</a:t>
            </a:r>
            <a:r>
              <a:rPr lang="en-US" sz="2800" b="1">
                <a:solidFill>
                  <a:srgbClr val="7F7F7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、領綱、領綱</a:t>
            </a:r>
            <a:r>
              <a:rPr lang="en-US" altLang="zh-TW" sz="2800" b="1">
                <a:solidFill>
                  <a:srgbClr val="7F7F7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Q&amp;A</a:t>
            </a:r>
          </a:p>
        </p:txBody>
      </p:sp>
      <p:sp>
        <p:nvSpPr>
          <p:cNvPr id="295946" name="Shape 740"/>
          <p:cNvSpPr txBox="1">
            <a:spLocks noChangeArrowheads="1"/>
          </p:cNvSpPr>
          <p:nvPr/>
        </p:nvSpPr>
        <p:spPr bwMode="auto">
          <a:xfrm>
            <a:off x="428625" y="28575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zh-TW" alt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了解新課綱</a:t>
            </a:r>
            <a:r>
              <a:rPr lang="en-US" altLang="zh-TW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--</a:t>
            </a:r>
            <a:r>
              <a:rPr 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可參考及運用資源</a:t>
            </a:r>
          </a:p>
        </p:txBody>
      </p:sp>
      <p:sp>
        <p:nvSpPr>
          <p:cNvPr id="295947" name="投影片編號版面配置區 1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F54BF94-E4A3-4358-8CC5-413ED9149C45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13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83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635375" y="188913"/>
            <a:ext cx="5103813" cy="7207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社會及世界正在急遽改變中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 rot="20654240">
            <a:off x="220663" y="1196975"/>
            <a:ext cx="2982912" cy="100806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55</a:t>
            </a:r>
            <a:r>
              <a:rPr lang="zh-TW" altLang="en-US" sz="2400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％國中生沒有強烈的</a:t>
            </a:r>
            <a:r>
              <a:rPr lang="zh-TW" altLang="en-US" sz="2800" b="1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學習動機</a:t>
            </a:r>
          </a:p>
        </p:txBody>
      </p:sp>
      <p:sp>
        <p:nvSpPr>
          <p:cNvPr id="5" name="矩形 4"/>
          <p:cNvSpPr/>
          <p:nvPr/>
        </p:nvSpPr>
        <p:spPr>
          <a:xfrm rot="807284">
            <a:off x="3146425" y="5200650"/>
            <a:ext cx="3067050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未來的工作，有</a:t>
            </a:r>
            <a:r>
              <a:rPr lang="en-US" altLang="zh-TW" sz="32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</a:t>
            </a: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還未被發明</a:t>
            </a:r>
          </a:p>
        </p:txBody>
      </p:sp>
      <p:sp>
        <p:nvSpPr>
          <p:cNvPr id="6" name="矩形 5"/>
          <p:cNvSpPr/>
          <p:nvPr/>
        </p:nvSpPr>
        <p:spPr>
          <a:xfrm rot="20961073">
            <a:off x="279400" y="3621088"/>
            <a:ext cx="2986088" cy="136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PISA</a:t>
            </a: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TIMSS</a:t>
            </a: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的數學及科學排名不錯，但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學習興趣和自信</a:t>
            </a: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卻低落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 rot="21014687">
            <a:off x="287338" y="5180013"/>
            <a:ext cx="3052762" cy="11207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r>
              <a:rPr lang="zh-TW" altLang="en-US" sz="2000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或大學申請入學逐漸成為重要趨勢</a:t>
            </a:r>
          </a:p>
        </p:txBody>
      </p:sp>
      <p:sp>
        <p:nvSpPr>
          <p:cNvPr id="8" name="矩形 7"/>
          <p:cNvSpPr/>
          <p:nvPr/>
        </p:nvSpPr>
        <p:spPr>
          <a:xfrm>
            <a:off x="6011863" y="3716338"/>
            <a:ext cx="2016125" cy="649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Web2.0</a:t>
            </a: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時代</a:t>
            </a:r>
          </a:p>
        </p:txBody>
      </p:sp>
      <p:sp>
        <p:nvSpPr>
          <p:cNvPr id="9" name="矩形 8"/>
          <p:cNvSpPr/>
          <p:nvPr/>
        </p:nvSpPr>
        <p:spPr>
          <a:xfrm rot="1087346">
            <a:off x="2579688" y="1912938"/>
            <a:ext cx="2452687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教育的</a:t>
            </a:r>
            <a:r>
              <a:rPr lang="zh-TW" altLang="en-US" sz="24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全球化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本土化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zh-TW" altLang="en-US" sz="24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個別化</a:t>
            </a:r>
          </a:p>
        </p:txBody>
      </p:sp>
      <p:sp>
        <p:nvSpPr>
          <p:cNvPr id="10" name="矩形 9"/>
          <p:cNvSpPr/>
          <p:nvPr/>
        </p:nvSpPr>
        <p:spPr>
          <a:xfrm rot="368643">
            <a:off x="442913" y="2392363"/>
            <a:ext cx="2203450" cy="993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</a:t>
            </a:r>
            <a:r>
              <a:rPr lang="zh-TW" altLang="en-US" sz="24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學習逃走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的孩子</a:t>
            </a:r>
          </a:p>
        </p:txBody>
      </p:sp>
      <p:sp>
        <p:nvSpPr>
          <p:cNvPr id="11" name="矩形 10"/>
          <p:cNvSpPr/>
          <p:nvPr/>
        </p:nvSpPr>
        <p:spPr>
          <a:xfrm rot="666893">
            <a:off x="3236913" y="3375025"/>
            <a:ext cx="2487612" cy="579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失去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山林</a:t>
            </a: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的孩子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 rot="21254895">
            <a:off x="4921250" y="2492375"/>
            <a:ext cx="3195638" cy="9302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新住民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學生目前佔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國中小就學人數約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10.3%</a:t>
            </a:r>
            <a:endParaRPr lang="zh-TW" altLang="en-US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矩形 15"/>
          <p:cNvSpPr>
            <a:spLocks noChangeArrowheads="1"/>
          </p:cNvSpPr>
          <p:nvPr/>
        </p:nvSpPr>
        <p:spPr bwMode="auto">
          <a:xfrm rot="298058">
            <a:off x="3103563" y="4203700"/>
            <a:ext cx="3078162" cy="85248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rgbClr val="CC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學習共同體</a:t>
            </a:r>
            <a:r>
              <a:rPr lang="zh-TW" altLang="en-US" sz="2000" dirty="0">
                <a:solidFill>
                  <a:srgbClr val="CC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的革命</a:t>
            </a:r>
          </a:p>
        </p:txBody>
      </p:sp>
      <p:sp>
        <p:nvSpPr>
          <p:cNvPr id="14" name="矩形 15"/>
          <p:cNvSpPr/>
          <p:nvPr/>
        </p:nvSpPr>
        <p:spPr>
          <a:xfrm rot="21287229">
            <a:off x="3670300" y="971550"/>
            <a:ext cx="3025775" cy="908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>
                <a:solidFill>
                  <a:srgbClr val="CC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真正的教育是所有人</a:t>
            </a:r>
            <a:r>
              <a:rPr lang="zh-TW" altLang="en-US" sz="2800" b="1">
                <a:solidFill>
                  <a:srgbClr val="CC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一起學習</a:t>
            </a:r>
          </a:p>
        </p:txBody>
      </p:sp>
      <p:sp>
        <p:nvSpPr>
          <p:cNvPr id="15" name="矩形 10"/>
          <p:cNvSpPr/>
          <p:nvPr/>
        </p:nvSpPr>
        <p:spPr>
          <a:xfrm rot="431884">
            <a:off x="5756275" y="1465263"/>
            <a:ext cx="3136900" cy="903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2008</a:t>
            </a:r>
            <a:r>
              <a:rPr lang="zh-TW" altLang="en-US" sz="2400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年，台灣</a:t>
            </a:r>
            <a:r>
              <a:rPr lang="zh-TW" altLang="en-US" sz="2800" b="1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生育率</a:t>
            </a:r>
            <a:r>
              <a:rPr lang="en-US" altLang="zh-TW" sz="2800" b="1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1.05</a:t>
            </a:r>
            <a:r>
              <a:rPr lang="zh-TW" altLang="en-US" sz="2400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，全球倒數第</a:t>
            </a:r>
            <a:r>
              <a:rPr lang="en-US" altLang="zh-TW" sz="2400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 </a:t>
            </a:r>
            <a:endParaRPr lang="zh-TW" altLang="en-US" sz="2400" dirty="0">
              <a:solidFill>
                <a:srgbClr val="80008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 rot="21265676">
            <a:off x="6115050" y="4572000"/>
            <a:ext cx="2981325" cy="1125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世界是平的</a:t>
            </a:r>
            <a:r>
              <a:rPr lang="en-US" altLang="zh-TW" sz="2000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--</a:t>
            </a:r>
            <a:r>
              <a:rPr lang="zh-TW" altLang="zh-TW" sz="2000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今天你懂的，可能明天就沒用。重要的是學習力</a:t>
            </a:r>
            <a:r>
              <a:rPr lang="zh-TW" altLang="en-US" sz="2000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  <p:sp>
        <p:nvSpPr>
          <p:cNvPr id="210959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9D4A6EC-09F3-4ED6-913A-1D8492ADA7EB}" type="slidenum">
              <a:rPr lang="zh-TW" altLang="en-US" smtClean="0">
                <a:latin typeface="Arial" charset="0"/>
                <a:ea typeface="新細明體" charset="-120"/>
              </a:rPr>
              <a:pPr/>
              <a:t>1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642350" cy="15001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600" b="1" cap="none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十二年國教政策理念</a:t>
            </a:r>
            <a:r>
              <a:rPr lang="en-US" altLang="zh-TW" sz="3600" b="1" cap="none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cap="none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cap="none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需要透過課綱研修加以落實</a:t>
            </a:r>
          </a:p>
        </p:txBody>
      </p:sp>
      <p:pic>
        <p:nvPicPr>
          <p:cNvPr id="22323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484313"/>
            <a:ext cx="4933950" cy="4943475"/>
          </a:xfrm>
        </p:spPr>
      </p:pic>
      <p:sp>
        <p:nvSpPr>
          <p:cNvPr id="223235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E6C950-2778-4162-8882-F250E53DFF61}" type="slidenum">
              <a:rPr lang="zh-TW" altLang="en-US" smtClean="0">
                <a:latin typeface="Arial" charset="0"/>
                <a:ea typeface="新細明體" charset="-120"/>
              </a:rPr>
              <a:pPr/>
              <a:t>2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223236" name="文字方塊 6"/>
          <p:cNvSpPr txBox="1">
            <a:spLocks noChangeArrowheads="1"/>
          </p:cNvSpPr>
          <p:nvPr/>
        </p:nvSpPr>
        <p:spPr bwMode="auto">
          <a:xfrm>
            <a:off x="1042988" y="6237288"/>
            <a:ext cx="684212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>
                <a:solidFill>
                  <a:srgbClr val="C00000"/>
                </a:solidFill>
              </a:rPr>
              <a:t>圖片來源：十二年國民基本教育</a:t>
            </a:r>
            <a:r>
              <a:rPr lang="en-US" altLang="zh-TW" sz="1400">
                <a:solidFill>
                  <a:srgbClr val="C00000"/>
                </a:solidFill>
              </a:rPr>
              <a:t>http://12basic.edu.tw/temp/brochure2.pdf</a:t>
            </a:r>
            <a:endParaRPr lang="zh-TW" altLang="en-US" sz="1400">
              <a:solidFill>
                <a:srgbClr val="C00000"/>
              </a:solidFill>
            </a:endParaRPr>
          </a:p>
        </p:txBody>
      </p:sp>
      <p:sp>
        <p:nvSpPr>
          <p:cNvPr id="3" name="向左箭號 2"/>
          <p:cNvSpPr>
            <a:spLocks noChangeArrowheads="1"/>
          </p:cNvSpPr>
          <p:nvPr/>
        </p:nvSpPr>
        <p:spPr bwMode="auto">
          <a:xfrm rot="1914860">
            <a:off x="5754688" y="4541838"/>
            <a:ext cx="1227137" cy="933450"/>
          </a:xfrm>
          <a:prstGeom prst="leftArrow">
            <a:avLst>
              <a:gd name="adj1" fmla="val 50000"/>
              <a:gd name="adj2" fmla="val 39159"/>
            </a:avLst>
          </a:prstGeom>
          <a:solidFill>
            <a:srgbClr val="99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向左箭號 5"/>
          <p:cNvSpPr>
            <a:spLocks noChangeArrowheads="1"/>
          </p:cNvSpPr>
          <p:nvPr/>
        </p:nvSpPr>
        <p:spPr bwMode="auto">
          <a:xfrm rot="-1467590">
            <a:off x="5464175" y="1908175"/>
            <a:ext cx="971550" cy="720725"/>
          </a:xfrm>
          <a:prstGeom prst="leftArrow">
            <a:avLst>
              <a:gd name="adj1" fmla="val 50565"/>
              <a:gd name="adj2" fmla="val 40091"/>
            </a:avLst>
          </a:prstGeom>
          <a:solidFill>
            <a:srgbClr val="ACC1E8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向左箭號 7"/>
          <p:cNvSpPr>
            <a:spLocks noChangeArrowheads="1"/>
          </p:cNvSpPr>
          <p:nvPr/>
        </p:nvSpPr>
        <p:spPr bwMode="auto">
          <a:xfrm rot="8809792">
            <a:off x="1292225" y="4448175"/>
            <a:ext cx="971550" cy="722313"/>
          </a:xfrm>
          <a:prstGeom prst="leftArrow">
            <a:avLst>
              <a:gd name="adj1" fmla="val 50565"/>
              <a:gd name="adj2" fmla="val 40003"/>
            </a:avLst>
          </a:prstGeom>
          <a:solidFill>
            <a:srgbClr val="ACC1E8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214563" y="5500688"/>
            <a:ext cx="6172200" cy="6635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cap="none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</a:t>
            </a:r>
            <a:r>
              <a:rPr lang="en-US" sz="4500" cap="none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 </a:t>
            </a:r>
            <a:r>
              <a:rPr lang="en-US" sz="4500" cap="none" dirty="0" err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新課綱的重要內涵</a:t>
            </a:r>
            <a:endParaRPr lang="zh-TW" altLang="en-US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9619" name="投影片編號版面配置區 1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89A910B-CD06-4E4F-935E-21A1E22D7E12}" type="slidenum">
              <a:rPr lang="zh-TW" altLang="en-US" smtClean="0">
                <a:latin typeface="Arial" charset="0"/>
                <a:ea typeface="新細明體" charset="-120"/>
              </a:rPr>
              <a:pPr/>
              <a:t>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4896000" cy="36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395288" y="260350"/>
            <a:ext cx="8229600" cy="936625"/>
          </a:xfrm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4400" b="1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總綱</a:t>
            </a:r>
            <a:r>
              <a:rPr lang="en-US" b="1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的</a:t>
            </a:r>
            <a:r>
              <a:rPr lang="en-US" sz="4400" b="1" cap="none" dirty="0" err="1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基本理念</a:t>
            </a:r>
            <a:endParaRPr lang="en-US" sz="4400" b="1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1666" name="投影片編號版面配置區 10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F38541F-6E76-47AB-B3C6-D18AB4E24488}" type="slidenum">
              <a:rPr lang="zh-TW" altLang="en-US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pPr/>
              <a:t>4</a:t>
            </a:fld>
            <a:endParaRPr lang="en-US" altLang="zh-TW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41667" name="Shape 47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2255838"/>
            <a:ext cx="83693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8" name="Shape 473"/>
          <p:cNvSpPr txBox="1">
            <a:spLocks noChangeArrowheads="1"/>
          </p:cNvSpPr>
          <p:nvPr/>
        </p:nvSpPr>
        <p:spPr bwMode="auto">
          <a:xfrm>
            <a:off x="900113" y="1484313"/>
            <a:ext cx="1660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CC0000"/>
              </a:buClr>
              <a:buSzPct val="25000"/>
              <a:buFont typeface="Arial" charset="0"/>
              <a:buNone/>
            </a:pPr>
            <a:r>
              <a:rPr 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自  發</a:t>
            </a:r>
          </a:p>
        </p:txBody>
      </p:sp>
      <p:sp>
        <p:nvSpPr>
          <p:cNvPr id="241669" name="Shape 474"/>
          <p:cNvSpPr txBox="1">
            <a:spLocks noChangeArrowheads="1"/>
          </p:cNvSpPr>
          <p:nvPr/>
        </p:nvSpPr>
        <p:spPr bwMode="auto">
          <a:xfrm>
            <a:off x="3708400" y="1484313"/>
            <a:ext cx="1704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CC0000"/>
              </a:buClr>
              <a:buSzPct val="25000"/>
              <a:buFont typeface="Arial" charset="0"/>
              <a:buNone/>
            </a:pPr>
            <a:r>
              <a:rPr lang="en-US" sz="3600" b="1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互  動</a:t>
            </a:r>
          </a:p>
        </p:txBody>
      </p:sp>
      <p:sp>
        <p:nvSpPr>
          <p:cNvPr id="241670" name="Shape 475"/>
          <p:cNvSpPr txBox="1">
            <a:spLocks noChangeArrowheads="1"/>
          </p:cNvSpPr>
          <p:nvPr/>
        </p:nvSpPr>
        <p:spPr bwMode="auto">
          <a:xfrm>
            <a:off x="6588125" y="1484313"/>
            <a:ext cx="1706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CC0000"/>
              </a:buClr>
              <a:buSzPct val="25000"/>
              <a:buFont typeface="Arial" charset="0"/>
              <a:buNone/>
            </a:pPr>
            <a:r>
              <a:rPr 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共  好</a:t>
            </a:r>
          </a:p>
        </p:txBody>
      </p:sp>
      <p:sp>
        <p:nvSpPr>
          <p:cNvPr id="241671" name="Shape 476"/>
          <p:cNvSpPr txBox="1">
            <a:spLocks noChangeArrowheads="1"/>
          </p:cNvSpPr>
          <p:nvPr/>
        </p:nvSpPr>
        <p:spPr bwMode="auto">
          <a:xfrm>
            <a:off x="107950" y="5016500"/>
            <a:ext cx="28940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有意願</a:t>
            </a:r>
            <a:r>
              <a:rPr lang="zh-TW" altLang="en-US" sz="3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  <a:r>
              <a:rPr lang="en-US" sz="3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有動力</a:t>
            </a:r>
          </a:p>
        </p:txBody>
      </p:sp>
      <p:sp>
        <p:nvSpPr>
          <p:cNvPr id="241672" name="Shape 477"/>
          <p:cNvSpPr txBox="1">
            <a:spLocks noChangeArrowheads="1"/>
          </p:cNvSpPr>
          <p:nvPr/>
        </p:nvSpPr>
        <p:spPr bwMode="auto">
          <a:xfrm>
            <a:off x="2916238" y="5016500"/>
            <a:ext cx="29178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000" b="1">
                <a:solidFill>
                  <a:srgbClr val="FF66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有方法</a:t>
            </a:r>
            <a:r>
              <a:rPr lang="zh-TW" altLang="en-US" sz="3000" b="1">
                <a:solidFill>
                  <a:srgbClr val="FF66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  <a:r>
              <a:rPr lang="en-US" sz="3000" b="1">
                <a:solidFill>
                  <a:srgbClr val="FF66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有知識</a:t>
            </a:r>
          </a:p>
        </p:txBody>
      </p:sp>
      <p:sp>
        <p:nvSpPr>
          <p:cNvPr id="241673" name="Shape 478"/>
          <p:cNvSpPr txBox="1">
            <a:spLocks noChangeArrowheads="1"/>
          </p:cNvSpPr>
          <p:nvPr/>
        </p:nvSpPr>
        <p:spPr bwMode="auto">
          <a:xfrm>
            <a:off x="5724525" y="5016500"/>
            <a:ext cx="29718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SzPct val="25000"/>
            </a:pPr>
            <a:r>
              <a:rPr lang="en-US" sz="3000" b="1">
                <a:solidFill>
                  <a:srgbClr val="92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有善念</a:t>
            </a:r>
            <a:r>
              <a:rPr lang="zh-TW" altLang="en-US" sz="3000" b="1">
                <a:solidFill>
                  <a:srgbClr val="92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  <a:r>
              <a:rPr lang="en-US" sz="3000" b="1">
                <a:solidFill>
                  <a:srgbClr val="92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能活用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Shape 494"/>
          <p:cNvSpPr txBox="1">
            <a:spLocks noChangeArrowheads="1"/>
          </p:cNvSpPr>
          <p:nvPr/>
        </p:nvSpPr>
        <p:spPr bwMode="auto">
          <a:xfrm>
            <a:off x="395288" y="-100013"/>
            <a:ext cx="82296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37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核心素養</a:t>
            </a:r>
            <a:r>
              <a:rPr lang="en-US" sz="37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的項目內涵</a:t>
            </a:r>
          </a:p>
        </p:txBody>
      </p:sp>
      <p:sp>
        <p:nvSpPr>
          <p:cNvPr id="245762" name="Shape 497"/>
          <p:cNvSpPr txBox="1">
            <a:spLocks noChangeArrowheads="1"/>
          </p:cNvSpPr>
          <p:nvPr/>
        </p:nvSpPr>
        <p:spPr bwMode="auto">
          <a:xfrm>
            <a:off x="384175" y="5735638"/>
            <a:ext cx="87598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以核心素養為主軸</a:t>
            </a:r>
          </a:p>
          <a:p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支援各教育階段之間的</a:t>
            </a:r>
            <a:r>
              <a:rPr 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連貫</a:t>
            </a:r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以及各領域</a:t>
            </a:r>
            <a:r>
              <a:rPr lang="en-US" altLang="zh-TW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/</a:t>
            </a:r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科目之間的</a:t>
            </a:r>
            <a:r>
              <a:rPr 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統整</a:t>
            </a:r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。</a:t>
            </a:r>
          </a:p>
        </p:txBody>
      </p:sp>
      <p:sp>
        <p:nvSpPr>
          <p:cNvPr id="245763" name="投影片編號版面配置區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7CCE5FC-F46A-47E4-88AB-FA3928FBD928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5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45764" name="群組 8"/>
          <p:cNvGrpSpPr>
            <a:grpSpLocks/>
          </p:cNvGrpSpPr>
          <p:nvPr/>
        </p:nvGrpSpPr>
        <p:grpSpPr bwMode="auto">
          <a:xfrm>
            <a:off x="1787525" y="548479"/>
            <a:ext cx="5445125" cy="6105523"/>
            <a:chOff x="1258593" y="188640"/>
            <a:chExt cx="6003485" cy="6739843"/>
          </a:xfrm>
        </p:grpSpPr>
        <p:grpSp>
          <p:nvGrpSpPr>
            <p:cNvPr id="245765" name="群組 9"/>
            <p:cNvGrpSpPr>
              <a:grpSpLocks/>
            </p:cNvGrpSpPr>
            <p:nvPr/>
          </p:nvGrpSpPr>
          <p:grpSpPr bwMode="auto">
            <a:xfrm>
              <a:off x="1512386" y="188640"/>
              <a:ext cx="5600540" cy="6739843"/>
              <a:chOff x="1512386" y="188640"/>
              <a:chExt cx="5600540" cy="6739843"/>
            </a:xfrm>
          </p:grpSpPr>
          <p:grpSp>
            <p:nvGrpSpPr>
              <p:cNvPr id="245777" name="群組 21"/>
              <p:cNvGrpSpPr>
                <a:grpSpLocks/>
              </p:cNvGrpSpPr>
              <p:nvPr/>
            </p:nvGrpSpPr>
            <p:grpSpPr bwMode="auto">
              <a:xfrm>
                <a:off x="1648995" y="693196"/>
                <a:ext cx="5125928" cy="5040000"/>
                <a:chOff x="1648995" y="261188"/>
                <a:chExt cx="5125928" cy="5040000"/>
              </a:xfrm>
            </p:grpSpPr>
            <p:grpSp>
              <p:nvGrpSpPr>
                <p:cNvPr id="245783" name="群組 25"/>
                <p:cNvGrpSpPr>
                  <a:grpSpLocks/>
                </p:cNvGrpSpPr>
                <p:nvPr/>
              </p:nvGrpSpPr>
              <p:grpSpPr bwMode="auto">
                <a:xfrm>
                  <a:off x="1688125" y="261188"/>
                  <a:ext cx="5086798" cy="5040000"/>
                  <a:chOff x="1688125" y="261188"/>
                  <a:chExt cx="5086798" cy="5040000"/>
                </a:xfrm>
              </p:grpSpPr>
              <p:grpSp>
                <p:nvGrpSpPr>
                  <p:cNvPr id="245788" name="群組 30"/>
                  <p:cNvGrpSpPr>
                    <a:grpSpLocks/>
                  </p:cNvGrpSpPr>
                  <p:nvPr/>
                </p:nvGrpSpPr>
                <p:grpSpPr bwMode="auto">
                  <a:xfrm>
                    <a:off x="1688125" y="261188"/>
                    <a:ext cx="5040000" cy="5040000"/>
                    <a:chOff x="1688125" y="261188"/>
                    <a:chExt cx="5040000" cy="5040000"/>
                  </a:xfrm>
                </p:grpSpPr>
                <p:grpSp>
                  <p:nvGrpSpPr>
                    <p:cNvPr id="36" name="群組 35"/>
                    <p:cNvGrpSpPr/>
                    <p:nvPr/>
                  </p:nvGrpSpPr>
                  <p:grpSpPr>
                    <a:xfrm>
                      <a:off x="1688125" y="261188"/>
                      <a:ext cx="5040000" cy="5040000"/>
                      <a:chOff x="1692000" y="549000"/>
                      <a:chExt cx="5040000" cy="5040000"/>
                    </a:xfrm>
                    <a:solidFill>
                      <a:schemeClr val="accent4">
                        <a:lumMod val="20000"/>
                        <a:lumOff val="80000"/>
                      </a:schemeClr>
                    </a:solidFill>
                  </p:grpSpPr>
                  <p:grpSp>
                    <p:nvGrpSpPr>
                      <p:cNvPr id="41" name="群組 40"/>
                      <p:cNvGrpSpPr/>
                      <p:nvPr/>
                    </p:nvGrpSpPr>
                    <p:grpSpPr>
                      <a:xfrm>
                        <a:off x="1692000" y="549000"/>
                        <a:ext cx="5040000" cy="5040000"/>
                        <a:chOff x="1692000" y="549000"/>
                        <a:chExt cx="5040000" cy="5040000"/>
                      </a:xfrm>
                      <a:grpFill/>
                    </p:grpSpPr>
                    <p:grpSp>
                      <p:nvGrpSpPr>
                        <p:cNvPr id="51" name="群組 50"/>
                        <p:cNvGrpSpPr/>
                        <p:nvPr/>
                      </p:nvGrpSpPr>
                      <p:grpSpPr>
                        <a:xfrm>
                          <a:off x="1692000" y="549000"/>
                          <a:ext cx="5040000" cy="5040000"/>
                          <a:chOff x="1692000" y="549000"/>
                          <a:chExt cx="5040000" cy="5040000"/>
                        </a:xfrm>
                        <a:grpFill/>
                      </p:grpSpPr>
                      <p:grpSp>
                        <p:nvGrpSpPr>
                          <p:cNvPr id="58" name="群組 57"/>
                          <p:cNvGrpSpPr/>
                          <p:nvPr/>
                        </p:nvGrpSpPr>
                        <p:grpSpPr>
                          <a:xfrm>
                            <a:off x="1692000" y="549000"/>
                            <a:ext cx="5040000" cy="5040000"/>
                            <a:chOff x="1692000" y="549000"/>
                            <a:chExt cx="5760000" cy="5760000"/>
                          </a:xfrm>
                          <a:grpFill/>
                        </p:grpSpPr>
                        <p:sp>
                          <p:nvSpPr>
                            <p:cNvPr id="62" name="橢圓 61"/>
                            <p:cNvSpPr/>
                            <p:nvPr/>
                          </p:nvSpPr>
                          <p:spPr>
                            <a:xfrm>
                              <a:off x="1692000" y="549000"/>
                              <a:ext cx="5760000" cy="5760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zh-TW" altLang="en-US" dirty="0"/>
                            </a:p>
                          </p:txBody>
                        </p:sp>
                        <p:sp>
                          <p:nvSpPr>
                            <p:cNvPr id="63" name="橢圓 62"/>
                            <p:cNvSpPr/>
                            <p:nvPr/>
                          </p:nvSpPr>
                          <p:spPr>
                            <a:xfrm>
                              <a:off x="3132000" y="1989000"/>
                              <a:ext cx="2880000" cy="2880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zh-TW" altLang="en-US" dirty="0"/>
                            </a:p>
                          </p:txBody>
                        </p:sp>
                        <p:sp>
                          <p:nvSpPr>
                            <p:cNvPr id="64" name="橢圓 63"/>
                            <p:cNvSpPr/>
                            <p:nvPr/>
                          </p:nvSpPr>
                          <p:spPr>
                            <a:xfrm>
                              <a:off x="3852000" y="2709000"/>
                              <a:ext cx="1440000" cy="1440000"/>
                            </a:xfrm>
                            <a:prstGeom prst="ellipse">
                              <a:avLst/>
                            </a:prstGeom>
                            <a:solidFill>
                              <a:schemeClr val="bg2">
                                <a:lumMod val="90000"/>
                              </a:schemeClr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zh-TW" altLang="en-US" sz="2200" b="1" dirty="0"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終身</a:t>
                              </a:r>
                              <a:endParaRPr lang="en-US" altLang="zh-TW" sz="2200" b="1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endParaRPr>
                            </a:p>
                            <a:p>
                              <a:pPr algn="ctr">
                                <a:defRPr/>
                              </a:pPr>
                              <a:r>
                                <a:rPr lang="zh-TW" altLang="en-US" sz="2200" b="1" dirty="0"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學習者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59" name="直線接點 58"/>
                          <p:cNvCxnSpPr/>
                          <p:nvPr/>
                        </p:nvCxnSpPr>
                        <p:spPr>
                          <a:xfrm>
                            <a:off x="1907704" y="1955307"/>
                            <a:ext cx="1674296" cy="1113693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0" name="直線接點 59"/>
                          <p:cNvCxnSpPr>
                            <a:stCxn id="62" idx="4"/>
                          </p:cNvCxnSpPr>
                          <p:nvPr/>
                        </p:nvCxnSpPr>
                        <p:spPr>
                          <a:xfrm flipV="1">
                            <a:off x="4212000" y="3699000"/>
                            <a:ext cx="0" cy="1890000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1" name="直線接點 60"/>
                          <p:cNvCxnSpPr/>
                          <p:nvPr/>
                        </p:nvCxnSpPr>
                        <p:spPr>
                          <a:xfrm flipV="1">
                            <a:off x="4842000" y="2132854"/>
                            <a:ext cx="1674218" cy="936147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52" name="直線接點 51"/>
                        <p:cNvCxnSpPr/>
                        <p:nvPr/>
                      </p:nvCxnSpPr>
                      <p:spPr>
                        <a:xfrm>
                          <a:off x="3203848" y="764704"/>
                          <a:ext cx="648072" cy="1116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直線接點 52"/>
                        <p:cNvCxnSpPr/>
                        <p:nvPr/>
                      </p:nvCxnSpPr>
                      <p:spPr>
                        <a:xfrm flipH="1">
                          <a:off x="4644008" y="836712"/>
                          <a:ext cx="794625" cy="1044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直線接點 53"/>
                        <p:cNvCxnSpPr/>
                        <p:nvPr/>
                      </p:nvCxnSpPr>
                      <p:spPr>
                        <a:xfrm>
                          <a:off x="1763688" y="3573016"/>
                          <a:ext cx="1330879" cy="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直線接點 54"/>
                        <p:cNvCxnSpPr/>
                        <p:nvPr/>
                      </p:nvCxnSpPr>
                      <p:spPr>
                        <a:xfrm flipH="1">
                          <a:off x="2697255" y="4077184"/>
                          <a:ext cx="794625" cy="1008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直線接點 55"/>
                        <p:cNvCxnSpPr/>
                        <p:nvPr/>
                      </p:nvCxnSpPr>
                      <p:spPr>
                        <a:xfrm flipV="1">
                          <a:off x="5360214" y="3465004"/>
                          <a:ext cx="1371786" cy="108012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直線接點 56"/>
                        <p:cNvCxnSpPr/>
                        <p:nvPr/>
                      </p:nvCxnSpPr>
                      <p:spPr>
                        <a:xfrm>
                          <a:off x="5041320" y="4005064"/>
                          <a:ext cx="637789" cy="1080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2" name="文字方塊 41"/>
                      <p:cNvSpPr txBox="1"/>
                      <p:nvPr/>
                    </p:nvSpPr>
                    <p:spPr>
                      <a:xfrm>
                        <a:off x="3563888" y="1987004"/>
                        <a:ext cx="1313180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C0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自主行動</a:t>
                        </a:r>
                      </a:p>
                    </p:txBody>
                  </p:sp>
                  <p:sp>
                    <p:nvSpPr>
                      <p:cNvPr id="43" name="文字方塊 42"/>
                      <p:cNvSpPr txBox="1"/>
                      <p:nvPr/>
                    </p:nvSpPr>
                    <p:spPr>
                      <a:xfrm>
                        <a:off x="3097094" y="3212976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會</a:t>
                        </a:r>
                      </a:p>
                    </p:txBody>
                  </p:sp>
                  <p:sp>
                    <p:nvSpPr>
                      <p:cNvPr id="44" name="文字方塊 43"/>
                      <p:cNvSpPr txBox="1"/>
                      <p:nvPr/>
                    </p:nvSpPr>
                    <p:spPr>
                      <a:xfrm>
                        <a:off x="2970450" y="2853557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社</a:t>
                        </a:r>
                      </a:p>
                    </p:txBody>
                  </p:sp>
                  <p:sp>
                    <p:nvSpPr>
                      <p:cNvPr id="45" name="文字方塊 44"/>
                      <p:cNvSpPr txBox="1"/>
                      <p:nvPr/>
                    </p:nvSpPr>
                    <p:spPr>
                      <a:xfrm>
                        <a:off x="3347864" y="3501008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參</a:t>
                        </a:r>
                      </a:p>
                    </p:txBody>
                  </p:sp>
                  <p:sp>
                    <p:nvSpPr>
                      <p:cNvPr id="46" name="文字方塊 45"/>
                      <p:cNvSpPr txBox="1"/>
                      <p:nvPr/>
                    </p:nvSpPr>
                    <p:spPr>
                      <a:xfrm>
                        <a:off x="3662139" y="3789620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與</a:t>
                        </a:r>
                      </a:p>
                    </p:txBody>
                  </p:sp>
                  <p:sp>
                    <p:nvSpPr>
                      <p:cNvPr id="47" name="文字方塊 46"/>
                      <p:cNvSpPr txBox="1"/>
                      <p:nvPr/>
                    </p:nvSpPr>
                    <p:spPr>
                      <a:xfrm>
                        <a:off x="4932040" y="2926105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溝</a:t>
                        </a:r>
                      </a:p>
                    </p:txBody>
                  </p:sp>
                  <p:sp>
                    <p:nvSpPr>
                      <p:cNvPr id="48" name="文字方塊 47"/>
                      <p:cNvSpPr txBox="1"/>
                      <p:nvPr/>
                    </p:nvSpPr>
                    <p:spPr>
                      <a:xfrm>
                        <a:off x="4807099" y="3303566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通</a:t>
                        </a:r>
                      </a:p>
                    </p:txBody>
                  </p:sp>
                  <p:sp>
                    <p:nvSpPr>
                      <p:cNvPr id="49" name="文字方塊 48"/>
                      <p:cNvSpPr txBox="1"/>
                      <p:nvPr/>
                    </p:nvSpPr>
                    <p:spPr>
                      <a:xfrm>
                        <a:off x="4538801" y="3574177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互</a:t>
                        </a:r>
                      </a:p>
                    </p:txBody>
                  </p:sp>
                  <p:sp>
                    <p:nvSpPr>
                      <p:cNvPr id="50" name="文字方塊 49"/>
                      <p:cNvSpPr txBox="1"/>
                      <p:nvPr/>
                    </p:nvSpPr>
                    <p:spPr>
                      <a:xfrm>
                        <a:off x="4234820" y="3789040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動</a:t>
                        </a:r>
                      </a:p>
                    </p:txBody>
                  </p:sp>
                </p:grpSp>
                <p:grpSp>
                  <p:nvGrpSpPr>
                    <p:cNvPr id="245794" name="群組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4222" y="472149"/>
                      <a:ext cx="4284800" cy="1359925"/>
                      <a:chOff x="2084222" y="472149"/>
                      <a:chExt cx="4284800" cy="1359925"/>
                    </a:xfrm>
                  </p:grpSpPr>
                  <p:sp>
                    <p:nvSpPr>
                      <p:cNvPr id="245795" name="文字方塊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33033" y="472149"/>
                        <a:ext cx="1476488" cy="7135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系統思考</a:t>
                        </a:r>
                        <a:endParaRPr lang="en-US" altLang="zh-TW" b="1">
                          <a:solidFill>
                            <a:srgbClr val="920000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與解決問題</a:t>
                        </a:r>
                      </a:p>
                    </p:txBody>
                  </p:sp>
                  <p:sp>
                    <p:nvSpPr>
                      <p:cNvPr id="245796" name="文字方塊 3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92534" y="1118480"/>
                        <a:ext cx="1476488" cy="7135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規劃執行</a:t>
                        </a:r>
                        <a:endParaRPr lang="en-US" altLang="zh-TW" b="1">
                          <a:solidFill>
                            <a:srgbClr val="920000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與創新應變</a:t>
                        </a:r>
                      </a:p>
                    </p:txBody>
                  </p:sp>
                  <p:sp>
                    <p:nvSpPr>
                      <p:cNvPr id="245797" name="文字方塊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84222" y="1031414"/>
                        <a:ext cx="1476488" cy="7135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身心素養</a:t>
                        </a:r>
                        <a:endParaRPr lang="en-US" altLang="zh-TW" b="1">
                          <a:solidFill>
                            <a:srgbClr val="920000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與自我溝通</a:t>
                        </a:r>
                      </a:p>
                    </p:txBody>
                  </p:sp>
                </p:grpSp>
              </p:grpSp>
              <p:grpSp>
                <p:nvGrpSpPr>
                  <p:cNvPr id="245789" name="群組 31"/>
                  <p:cNvGrpSpPr>
                    <a:grpSpLocks/>
                  </p:cNvGrpSpPr>
                  <p:nvPr/>
                </p:nvGrpSpPr>
                <p:grpSpPr bwMode="auto">
                  <a:xfrm>
                    <a:off x="4211960" y="2348880"/>
                    <a:ext cx="2562963" cy="2524821"/>
                    <a:chOff x="4211960" y="2348880"/>
                    <a:chExt cx="2562963" cy="2524821"/>
                  </a:xfrm>
                </p:grpSpPr>
                <p:sp>
                  <p:nvSpPr>
                    <p:cNvPr id="245790" name="文字方塊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36094" y="2348880"/>
                      <a:ext cx="1338829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符號運用</a:t>
                      </a:r>
                      <a:endParaRPr lang="en-US" altLang="zh-TW" b="1">
                        <a:solidFill>
                          <a:srgbClr val="0099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與溝通表達</a:t>
                      </a:r>
                    </a:p>
                  </p:txBody>
                </p:sp>
                <p:sp>
                  <p:nvSpPr>
                    <p:cNvPr id="245791" name="文字方塊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48065" y="3428639"/>
                      <a:ext cx="1338829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科技資訊</a:t>
                      </a:r>
                      <a:endParaRPr lang="en-US" altLang="zh-TW" b="1">
                        <a:solidFill>
                          <a:srgbClr val="0099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與媒體素養</a:t>
                      </a:r>
                    </a:p>
                  </p:txBody>
                </p:sp>
                <p:sp>
                  <p:nvSpPr>
                    <p:cNvPr id="245792" name="文字方塊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11960" y="4227370"/>
                      <a:ext cx="1338829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藝術涵養</a:t>
                      </a:r>
                      <a:endParaRPr lang="en-US" altLang="zh-TW" b="1">
                        <a:solidFill>
                          <a:srgbClr val="0099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與美感素養</a:t>
                      </a:r>
                    </a:p>
                  </p:txBody>
                </p:sp>
              </p:grpSp>
            </p:grpSp>
            <p:grpSp>
              <p:nvGrpSpPr>
                <p:cNvPr id="245784" name="群組 26"/>
                <p:cNvGrpSpPr>
                  <a:grpSpLocks/>
                </p:cNvGrpSpPr>
                <p:nvPr/>
              </p:nvGrpSpPr>
              <p:grpSpPr bwMode="auto">
                <a:xfrm>
                  <a:off x="1648995" y="2398768"/>
                  <a:ext cx="2580431" cy="2468651"/>
                  <a:chOff x="1648995" y="2398768"/>
                  <a:chExt cx="2580431" cy="2468651"/>
                </a:xfrm>
              </p:grpSpPr>
              <p:sp>
                <p:nvSpPr>
                  <p:cNvPr id="28" name="文字方塊 27"/>
                  <p:cNvSpPr txBox="1"/>
                  <p:nvPr/>
                </p:nvSpPr>
                <p:spPr>
                  <a:xfrm>
                    <a:off x="1648907" y="2399296"/>
                    <a:ext cx="1338971" cy="64664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多元文化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與國際理解</a:t>
                    </a:r>
                  </a:p>
                </p:txBody>
              </p:sp>
              <p:sp>
                <p:nvSpPr>
                  <p:cNvPr id="29" name="文字方塊 28"/>
                  <p:cNvSpPr txBox="1"/>
                  <p:nvPr/>
                </p:nvSpPr>
                <p:spPr>
                  <a:xfrm>
                    <a:off x="2009466" y="3429724"/>
                    <a:ext cx="1337220" cy="64489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人際關係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與團隊心得</a:t>
                    </a:r>
                  </a:p>
                </p:txBody>
              </p:sp>
              <p:sp>
                <p:nvSpPr>
                  <p:cNvPr id="30" name="文字方塊 29"/>
                  <p:cNvSpPr txBox="1"/>
                  <p:nvPr/>
                </p:nvSpPr>
                <p:spPr>
                  <a:xfrm>
                    <a:off x="2889861" y="4220071"/>
                    <a:ext cx="1338969" cy="64664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道德實踐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與公民意識</a:t>
                    </a:r>
                  </a:p>
                </p:txBody>
              </p:sp>
            </p:grpSp>
          </p:grpSp>
          <p:sp>
            <p:nvSpPr>
              <p:cNvPr id="23" name="弧形箭號 (下彎) 22"/>
              <p:cNvSpPr/>
              <p:nvPr/>
            </p:nvSpPr>
            <p:spPr>
              <a:xfrm>
                <a:off x="1759812" y="188640"/>
                <a:ext cx="5260459" cy="1278260"/>
              </a:xfrm>
              <a:prstGeom prst="curvedDownArrow">
                <a:avLst>
                  <a:gd name="adj1" fmla="val 0"/>
                  <a:gd name="adj2" fmla="val 33077"/>
                  <a:gd name="adj3" fmla="val 17369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弧形箭號 (下彎) 23"/>
              <p:cNvSpPr/>
              <p:nvPr/>
            </p:nvSpPr>
            <p:spPr>
              <a:xfrm rot="7476407">
                <a:off x="4088098" y="3848392"/>
                <a:ext cx="4836706" cy="1212950"/>
              </a:xfrm>
              <a:prstGeom prst="curvedDownArrow">
                <a:avLst>
                  <a:gd name="adj1" fmla="val 0"/>
                  <a:gd name="adj2" fmla="val 31048"/>
                  <a:gd name="adj3" fmla="val 17369"/>
                </a:avLst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25" name="弧形箭號 (下彎) 24"/>
              <p:cNvSpPr/>
              <p:nvPr/>
            </p:nvSpPr>
            <p:spPr>
              <a:xfrm rot="14037780">
                <a:off x="-472814" y="4006880"/>
                <a:ext cx="4906803" cy="936404"/>
              </a:xfrm>
              <a:prstGeom prst="curvedDownArrow">
                <a:avLst>
                  <a:gd name="adj1" fmla="val 0"/>
                  <a:gd name="adj2" fmla="val 37111"/>
                  <a:gd name="adj3" fmla="val 271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3210163" y="262242"/>
              <a:ext cx="2382141" cy="4766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　活　情　境</a:t>
              </a:r>
            </a:p>
          </p:txBody>
        </p:sp>
        <p:grpSp>
          <p:nvGrpSpPr>
            <p:cNvPr id="245767" name="群組 11"/>
            <p:cNvGrpSpPr>
              <a:grpSpLocks/>
            </p:cNvGrpSpPr>
            <p:nvPr/>
          </p:nvGrpSpPr>
          <p:grpSpPr bwMode="auto">
            <a:xfrm>
              <a:off x="6193438" y="3781785"/>
              <a:ext cx="1068640" cy="1446254"/>
              <a:chOff x="6193438" y="3781785"/>
              <a:chExt cx="1068640" cy="1446254"/>
            </a:xfrm>
          </p:grpSpPr>
          <p:sp>
            <p:nvSpPr>
              <p:cNvPr id="245773" name="文字方塊 17"/>
              <p:cNvSpPr txBox="1">
                <a:spLocks noChangeArrowheads="1"/>
              </p:cNvSpPr>
              <p:nvPr/>
            </p:nvSpPr>
            <p:spPr bwMode="auto">
              <a:xfrm>
                <a:off x="6795284" y="3781785"/>
                <a:ext cx="466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336600"/>
                    </a:solidFill>
                    <a:latin typeface="標楷體" pitchFamily="65" charset="-120"/>
                    <a:ea typeface="標楷體" pitchFamily="65" charset="-120"/>
                  </a:rPr>
                  <a:t>生</a:t>
                </a:r>
              </a:p>
            </p:txBody>
          </p:sp>
          <p:sp>
            <p:nvSpPr>
              <p:cNvPr id="245774" name="文字方塊 18"/>
              <p:cNvSpPr txBox="1">
                <a:spLocks noChangeArrowheads="1"/>
              </p:cNvSpPr>
              <p:nvPr/>
            </p:nvSpPr>
            <p:spPr bwMode="auto">
              <a:xfrm>
                <a:off x="6670343" y="4159246"/>
                <a:ext cx="466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336600"/>
                    </a:solidFill>
                    <a:latin typeface="標楷體" pitchFamily="65" charset="-120"/>
                    <a:ea typeface="標楷體" pitchFamily="65" charset="-120"/>
                  </a:rPr>
                  <a:t>活</a:t>
                </a:r>
              </a:p>
            </p:txBody>
          </p:sp>
          <p:sp>
            <p:nvSpPr>
              <p:cNvPr id="245775" name="文字方塊 19"/>
              <p:cNvSpPr txBox="1">
                <a:spLocks noChangeArrowheads="1"/>
              </p:cNvSpPr>
              <p:nvPr/>
            </p:nvSpPr>
            <p:spPr bwMode="auto">
              <a:xfrm>
                <a:off x="6481470" y="4510281"/>
                <a:ext cx="466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336600"/>
                    </a:solidFill>
                    <a:latin typeface="標楷體" pitchFamily="65" charset="-120"/>
                    <a:ea typeface="標楷體" pitchFamily="65" charset="-120"/>
                  </a:rPr>
                  <a:t>情</a:t>
                </a:r>
              </a:p>
            </p:txBody>
          </p:sp>
          <p:sp>
            <p:nvSpPr>
              <p:cNvPr id="245776" name="文字方塊 20"/>
              <p:cNvSpPr txBox="1">
                <a:spLocks noChangeArrowheads="1"/>
              </p:cNvSpPr>
              <p:nvPr/>
            </p:nvSpPr>
            <p:spPr bwMode="auto">
              <a:xfrm>
                <a:off x="6193438" y="4797152"/>
                <a:ext cx="466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336600"/>
                    </a:solidFill>
                    <a:latin typeface="標楷體" pitchFamily="65" charset="-120"/>
                    <a:ea typeface="標楷體" pitchFamily="65" charset="-120"/>
                  </a:rPr>
                  <a:t>境</a:t>
                </a:r>
              </a:p>
            </p:txBody>
          </p:sp>
        </p:grpSp>
        <p:grpSp>
          <p:nvGrpSpPr>
            <p:cNvPr id="245768" name="群組 12"/>
            <p:cNvGrpSpPr>
              <a:grpSpLocks/>
            </p:cNvGrpSpPr>
            <p:nvPr/>
          </p:nvGrpSpPr>
          <p:grpSpPr bwMode="auto">
            <a:xfrm>
              <a:off x="1258593" y="3754317"/>
              <a:ext cx="1057147" cy="1519725"/>
              <a:chOff x="1258593" y="3754317"/>
              <a:chExt cx="1057147" cy="1519725"/>
            </a:xfrm>
          </p:grpSpPr>
          <p:sp>
            <p:nvSpPr>
              <p:cNvPr id="245769" name="文字方塊 13"/>
              <p:cNvSpPr txBox="1">
                <a:spLocks noChangeArrowheads="1"/>
              </p:cNvSpPr>
              <p:nvPr/>
            </p:nvSpPr>
            <p:spPr bwMode="auto">
              <a:xfrm>
                <a:off x="1385236" y="4113736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FF9900"/>
                    </a:solidFill>
                    <a:latin typeface="標楷體" pitchFamily="65" charset="-120"/>
                    <a:ea typeface="標楷體" pitchFamily="65" charset="-120"/>
                  </a:rPr>
                  <a:t>活</a:t>
                </a:r>
              </a:p>
            </p:txBody>
          </p:sp>
          <p:sp>
            <p:nvSpPr>
              <p:cNvPr id="245770" name="文字方塊 14"/>
              <p:cNvSpPr txBox="1">
                <a:spLocks noChangeArrowheads="1"/>
              </p:cNvSpPr>
              <p:nvPr/>
            </p:nvSpPr>
            <p:spPr bwMode="auto">
              <a:xfrm>
                <a:off x="1258593" y="3754317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FF9900"/>
                    </a:solidFill>
                    <a:latin typeface="標楷體" pitchFamily="65" charset="-120"/>
                    <a:ea typeface="標楷體" pitchFamily="65" charset="-120"/>
                  </a:rPr>
                  <a:t>生</a:t>
                </a:r>
              </a:p>
            </p:txBody>
          </p:sp>
          <p:sp>
            <p:nvSpPr>
              <p:cNvPr id="245771" name="文字方塊 15"/>
              <p:cNvSpPr txBox="1">
                <a:spLocks noChangeArrowheads="1"/>
              </p:cNvSpPr>
              <p:nvPr/>
            </p:nvSpPr>
            <p:spPr bwMode="auto">
              <a:xfrm>
                <a:off x="1584926" y="4437111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FF9900"/>
                    </a:solidFill>
                    <a:latin typeface="標楷體" pitchFamily="65" charset="-120"/>
                    <a:ea typeface="標楷體" pitchFamily="65" charset="-120"/>
                  </a:rPr>
                  <a:t>情</a:t>
                </a:r>
              </a:p>
            </p:txBody>
          </p:sp>
          <p:sp>
            <p:nvSpPr>
              <p:cNvPr id="245772" name="文字方塊 16"/>
              <p:cNvSpPr txBox="1">
                <a:spLocks noChangeArrowheads="1"/>
              </p:cNvSpPr>
              <p:nvPr/>
            </p:nvSpPr>
            <p:spPr bwMode="auto">
              <a:xfrm>
                <a:off x="1800950" y="4798313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FF9900"/>
                    </a:solidFill>
                    <a:latin typeface="標楷體" pitchFamily="65" charset="-120"/>
                    <a:ea typeface="標楷體" pitchFamily="65" charset="-120"/>
                  </a:rPr>
                  <a:t>境</a:t>
                </a:r>
              </a:p>
            </p:txBody>
          </p:sp>
        </p:grp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323850" y="334963"/>
            <a:ext cx="8520113" cy="10541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課程願景：適性揚才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終身學習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3954" name="投影片編號版面配置區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458E67-BF6D-41B4-8E61-598BDC1EDDE4}" type="slidenum"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6</a:t>
            </a:fld>
            <a:endParaRPr lang="en-US" altLang="zh-TW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53955" name="Shape 552"/>
          <p:cNvSpPr>
            <a:spLocks noChangeArrowheads="1"/>
          </p:cNvSpPr>
          <p:nvPr/>
        </p:nvSpPr>
        <p:spPr bwMode="auto">
          <a:xfrm>
            <a:off x="635000" y="4786313"/>
            <a:ext cx="82089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lnSpc>
                <a:spcPct val="15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秉持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自發、互動、共好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的理念，透過與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生活情境的結合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學生能夠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理解所學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，進而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整合和運用所學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解決問題、推陳出新，成為與時俱進的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終身學習者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。</a:t>
            </a:r>
          </a:p>
        </p:txBody>
      </p:sp>
      <p:pic>
        <p:nvPicPr>
          <p:cNvPr id="253956" name="圖片 7" descr="15-1410140R219555.jpg"/>
          <p:cNvPicPr>
            <a:picLocks noChangeAspect="1"/>
          </p:cNvPicPr>
          <p:nvPr/>
        </p:nvPicPr>
        <p:blipFill>
          <a:blip r:embed="rId3" cstate="print"/>
          <a:srcRect l="-166" b="4749"/>
          <a:stretch>
            <a:fillRect/>
          </a:stretch>
        </p:blipFill>
        <p:spPr bwMode="auto">
          <a:xfrm>
            <a:off x="428625" y="1214438"/>
            <a:ext cx="2738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7" name="圖片 8" descr="depositphotos_7235975-Green-vector-tree.jpg"/>
          <p:cNvPicPr>
            <a:picLocks noChangeAspect="1"/>
          </p:cNvPicPr>
          <p:nvPr/>
        </p:nvPicPr>
        <p:blipFill>
          <a:blip r:embed="rId4" cstate="print"/>
          <a:srcRect l="4961" r="4088" b="6734"/>
          <a:stretch>
            <a:fillRect/>
          </a:stretch>
        </p:blipFill>
        <p:spPr bwMode="auto">
          <a:xfrm>
            <a:off x="3500438" y="1214438"/>
            <a:ext cx="22621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8" name="圖片 9" descr="depositphotos_10491259-Abstract-spring-time-tree.jpg"/>
          <p:cNvPicPr>
            <a:picLocks noChangeAspect="1"/>
          </p:cNvPicPr>
          <p:nvPr/>
        </p:nvPicPr>
        <p:blipFill>
          <a:blip r:embed="rId5" cstate="print"/>
          <a:srcRect t="4689" b="23637"/>
          <a:stretch>
            <a:fillRect/>
          </a:stretch>
        </p:blipFill>
        <p:spPr bwMode="auto">
          <a:xfrm>
            <a:off x="5857875" y="1295400"/>
            <a:ext cx="28797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弧形箭號 (下彎) 1"/>
          <p:cNvSpPr/>
          <p:nvPr/>
        </p:nvSpPr>
        <p:spPr>
          <a:xfrm>
            <a:off x="635000" y="4572000"/>
            <a:ext cx="8102600" cy="214313"/>
          </a:xfrm>
          <a:prstGeom prst="curvedDown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Shape 558"/>
          <p:cNvSpPr>
            <a:spLocks noGrp="1"/>
          </p:cNvSpPr>
          <p:nvPr>
            <p:ph type="title"/>
          </p:nvPr>
        </p:nvSpPr>
        <p:spPr bwMode="auto">
          <a:xfrm>
            <a:off x="398463" y="307975"/>
            <a:ext cx="8520112" cy="7635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z="36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課程架構</a:t>
            </a:r>
            <a:r>
              <a:rPr lang="en-US" altLang="zh-TW" sz="36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--</a:t>
            </a:r>
            <a:r>
              <a:rPr lang="en-US" sz="36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各學習階段課程類型</a:t>
            </a:r>
          </a:p>
        </p:txBody>
      </p:sp>
      <p:sp>
        <p:nvSpPr>
          <p:cNvPr id="256002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EB9E4-5A66-4725-A067-20409C3E19A4}" type="slidenum">
              <a:rPr lang="en-US" altLang="zh-TW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pPr/>
              <a:t>7</a:t>
            </a:fld>
            <a:endParaRPr lang="en-US" altLang="zh-TW" smtClean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256003" name="Shape 56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81121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Shape 566"/>
          <p:cNvSpPr>
            <a:spLocks noGrp="1"/>
          </p:cNvSpPr>
          <p:nvPr>
            <p:ph type="title"/>
          </p:nvPr>
        </p:nvSpPr>
        <p:spPr bwMode="auto">
          <a:xfrm>
            <a:off x="900113" y="260350"/>
            <a:ext cx="7467600" cy="1008063"/>
          </a:xfrm>
        </p:spPr>
        <p:txBody>
          <a:bodyPr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SzPct val="25000"/>
            </a:pPr>
            <a:r>
              <a:rPr lang="en-US" sz="3600" b="1" cap="none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課程之連貫統整與多元適性</a:t>
            </a:r>
          </a:p>
        </p:txBody>
      </p:sp>
      <p:pic>
        <p:nvPicPr>
          <p:cNvPr id="258050" name="Shape 567"/>
          <p:cNvPicPr preferRelativeResize="0">
            <a:picLocks noGrp="1"/>
          </p:cNvPicPr>
          <p:nvPr>
            <p:ph sz="quarter" idx="1"/>
          </p:nvPr>
        </p:nvPicPr>
        <p:blipFill>
          <a:blip r:embed="rId3" cstate="print"/>
          <a:srcRect l="-243" r="2"/>
          <a:stretch>
            <a:fillRect/>
          </a:stretch>
        </p:blipFill>
        <p:spPr>
          <a:xfrm>
            <a:off x="741363" y="1169988"/>
            <a:ext cx="7402512" cy="5259387"/>
          </a:xfrm>
        </p:spPr>
      </p:pic>
      <p:sp>
        <p:nvSpPr>
          <p:cNvPr id="258051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29AA9C-B573-4257-B603-787B55E8898B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8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12186</TotalTime>
  <Words>781</Words>
  <Application>Microsoft Office PowerPoint</Application>
  <PresentationFormat>如螢幕大小 (4:3)</PresentationFormat>
  <Paragraphs>150</Paragraphs>
  <Slides>14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壁窗</vt:lpstr>
      <vt:lpstr>  十二年國民基本教育課程總綱班親會家長版   </vt:lpstr>
      <vt:lpstr>PowerPoint 簡報</vt:lpstr>
      <vt:lpstr>十二年國教政策理念 需要透過課綱研修加以落實</vt:lpstr>
      <vt:lpstr>  新課綱的重要內涵</vt:lpstr>
      <vt:lpstr>總綱的基本理念</vt:lpstr>
      <vt:lpstr>PowerPoint 簡報</vt:lpstr>
      <vt:lpstr>課程願景：適性揚才  終身學習</vt:lpstr>
      <vt:lpstr>課程架構--各學習階段課程類型</vt:lpstr>
      <vt:lpstr>課程之連貫統整與多元適性</vt:lpstr>
      <vt:lpstr>九年一貫課綱及107總綱之課程比較</vt:lpstr>
      <vt:lpstr>校訂（彈性學習）課程類型  </vt:lpstr>
      <vt:lpstr>貳、了解新課綱可參考運用資源</vt:lpstr>
      <vt:lpstr>PowerPoint 簡報</vt:lpstr>
      <vt:lpstr>PowerPoint 簡報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User</cp:lastModifiedBy>
  <cp:revision>1384</cp:revision>
  <cp:lastPrinted>2016-04-27T01:50:01Z</cp:lastPrinted>
  <dcterms:created xsi:type="dcterms:W3CDTF">2012-09-28T06:32:41Z</dcterms:created>
  <dcterms:modified xsi:type="dcterms:W3CDTF">2021-09-07T08:20:21Z</dcterms:modified>
</cp:coreProperties>
</file>